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70FD35-C105-4885-B04D-17B1FEBDA16B}" type="datetimeFigureOut">
              <a:rPr lang="en-US" smtClean="0"/>
              <a:t>1/28/2018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93C492-C5B6-4D38-8E57-B3AFEB9A074C}" type="slidenum">
              <a:rPr lang="en-US" smtClean="0"/>
              <a:t>‹#›</a:t>
            </a:fld>
            <a:endParaRPr lang="en-US"/>
          </a:p>
        </p:txBody>
      </p:sp>
    </p:spTree>
    <p:extLst>
      <p:ext uri="{BB962C8B-B14F-4D97-AF65-F5344CB8AC3E}">
        <p14:creationId xmlns:p14="http://schemas.microsoft.com/office/powerpoint/2010/main" val="3726177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git-scm.com/documentation"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git-scm.com/about/small-and-fas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Calibri"/>
                <a:cs typeface="Times New Roman"/>
              </a:rPr>
              <a:t>The company project is aimed at marketing inexpensive jewelry online. The project which is to be led by the Senior Systems Analyst who is appointed as the right hand  of the Senior Project Manager. The project is aimed at developing an online platform that targets low income consumers of jewelry. This project will have a main income stream form the consumers of the marketing services. It will generate income for the startup company through online advertising and commission on purchase or order.</a:t>
            </a:r>
            <a:endParaRPr lang="en-US" sz="1100" dirty="0" smtClean="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2</a:t>
            </a:fld>
            <a:endParaRPr lang="en-US"/>
          </a:p>
        </p:txBody>
      </p:sp>
    </p:spTree>
    <p:extLst>
      <p:ext uri="{BB962C8B-B14F-4D97-AF65-F5344CB8AC3E}">
        <p14:creationId xmlns:p14="http://schemas.microsoft.com/office/powerpoint/2010/main" val="3977258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Calibri"/>
                <a:cs typeface="Times New Roman"/>
              </a:rPr>
              <a:t>The online jewelry business is a multi-billion dollar business that is yet to be saturated by the little number of companies that offer the services to the numerous market segments. The perpetually increasing demand for jewelry, specifically attained for online platform is makes this project an attractive business. Consumers are increasingly using online platforms to shop as it is more cost effective, saves time, and avoids crowds in stores. </a:t>
            </a:r>
            <a:r>
              <a:rPr lang="en-US" sz="1200" dirty="0" smtClean="0">
                <a:solidFill>
                  <a:srgbClr val="222222"/>
                </a:solidFill>
                <a:effectLst/>
                <a:latin typeface="Times New Roman"/>
                <a:ea typeface="Calibri"/>
                <a:cs typeface="Times New Roman"/>
              </a:rPr>
              <a:t>One of considerable benefits for consumers to use online shopping is that they can make informed decisions based on the feedback other consumers provide for products. The company scope is the global market targeting low income consumers. This target makes majority segment of the online consumers seeking jewelry. </a:t>
            </a:r>
            <a:endParaRPr lang="en-US" sz="1100" dirty="0" smtClean="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3</a:t>
            </a:fld>
            <a:endParaRPr lang="en-US"/>
          </a:p>
        </p:txBody>
      </p:sp>
    </p:spTree>
    <p:extLst>
      <p:ext uri="{BB962C8B-B14F-4D97-AF65-F5344CB8AC3E}">
        <p14:creationId xmlns:p14="http://schemas.microsoft.com/office/powerpoint/2010/main" val="887137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solidFill>
                  <a:srgbClr val="222222"/>
                </a:solidFill>
                <a:effectLst/>
                <a:latin typeface="Times New Roman"/>
                <a:ea typeface="Calibri"/>
                <a:cs typeface="Times New Roman"/>
              </a:rPr>
              <a:t>The company will outsource ecommerce web development to </a:t>
            </a:r>
            <a:r>
              <a:rPr lang="en-US" sz="1200" dirty="0" err="1" smtClean="0">
                <a:solidFill>
                  <a:srgbClr val="222222"/>
                </a:solidFill>
                <a:effectLst/>
                <a:latin typeface="Times New Roman"/>
                <a:ea typeface="Calibri"/>
                <a:cs typeface="Times New Roman"/>
              </a:rPr>
              <a:t>Wix</a:t>
            </a:r>
            <a:r>
              <a:rPr lang="en-US" sz="1200" dirty="0" smtClean="0">
                <a:solidFill>
                  <a:srgbClr val="222222"/>
                </a:solidFill>
                <a:effectLst/>
                <a:latin typeface="Times New Roman"/>
                <a:ea typeface="Calibri"/>
                <a:cs typeface="Times New Roman"/>
              </a:rPr>
              <a:t> ecommerce. </a:t>
            </a:r>
            <a:r>
              <a:rPr lang="en-US" sz="1200" dirty="0" err="1" smtClean="0">
                <a:solidFill>
                  <a:srgbClr val="222222"/>
                </a:solidFill>
                <a:effectLst/>
                <a:latin typeface="Times New Roman"/>
                <a:ea typeface="Calibri"/>
                <a:cs typeface="Times New Roman"/>
              </a:rPr>
              <a:t>Wix</a:t>
            </a:r>
            <a:r>
              <a:rPr lang="en-US" sz="1200" dirty="0" smtClean="0">
                <a:solidFill>
                  <a:srgbClr val="222222"/>
                </a:solidFill>
                <a:effectLst/>
                <a:latin typeface="Times New Roman"/>
                <a:ea typeface="Calibri"/>
                <a:cs typeface="Times New Roman"/>
              </a:rPr>
              <a:t> Ecommerce is best suited for small stores and start up online stores. The design tool will help make the online jewelry marketing platform user friendly and very easy to use. The company will employ the incremental approach development methodology. The incremental approach is the preferred choice of development methodology as it will provide effective utility of limited resources of a start-up to ensure sustainable growth. </a:t>
            </a:r>
            <a:endParaRPr lang="en-US" sz="1100" dirty="0" smtClean="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4</a:t>
            </a:fld>
            <a:endParaRPr lang="en-US"/>
          </a:p>
        </p:txBody>
      </p:sp>
    </p:spTree>
    <p:extLst>
      <p:ext uri="{BB962C8B-B14F-4D97-AF65-F5344CB8AC3E}">
        <p14:creationId xmlns:p14="http://schemas.microsoft.com/office/powerpoint/2010/main" val="2561320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err="1" smtClean="0">
                <a:solidFill>
                  <a:srgbClr val="222222"/>
                </a:solidFill>
                <a:effectLst/>
                <a:latin typeface="Times New Roman"/>
                <a:ea typeface="Calibri"/>
                <a:cs typeface="Times New Roman"/>
              </a:rPr>
              <a:t>Git</a:t>
            </a:r>
            <a:r>
              <a:rPr lang="en-US" sz="1200" dirty="0" smtClean="0">
                <a:solidFill>
                  <a:srgbClr val="222222"/>
                </a:solidFill>
                <a:effectLst/>
                <a:latin typeface="Times New Roman"/>
                <a:ea typeface="Calibri"/>
                <a:cs typeface="Times New Roman"/>
              </a:rPr>
              <a:t> </a:t>
            </a:r>
            <a:r>
              <a:rPr lang="en-US" sz="1200" dirty="0" smtClean="0">
                <a:effectLst/>
                <a:latin typeface="Times New Roman"/>
                <a:ea typeface="Calibri"/>
                <a:cs typeface="Times New Roman"/>
              </a:rPr>
              <a:t>will be used for developments to ensure synchronized development of the online platform. </a:t>
            </a:r>
            <a:r>
              <a:rPr lang="en-US" sz="1200" dirty="0" err="1" smtClean="0">
                <a:effectLst/>
                <a:latin typeface="Times New Roman"/>
                <a:ea typeface="Calibri"/>
                <a:cs typeface="Times New Roman"/>
              </a:rPr>
              <a:t>Git</a:t>
            </a:r>
            <a:r>
              <a:rPr lang="en-US" sz="1200" dirty="0" smtClean="0">
                <a:effectLst/>
                <a:latin typeface="Times New Roman"/>
                <a:ea typeface="Calibri"/>
                <a:cs typeface="Times New Roman"/>
              </a:rPr>
              <a:t> is </a:t>
            </a:r>
            <a:r>
              <a:rPr lang="en-US" sz="1200" u="none" strike="noStrike" dirty="0" smtClean="0">
                <a:solidFill>
                  <a:srgbClr val="0000FF"/>
                </a:solidFill>
                <a:effectLst/>
                <a:latin typeface="Times New Roman"/>
                <a:ea typeface="Calibri"/>
                <a:cs typeface="Times New Roman"/>
                <a:hlinkClick r:id="rId3"/>
              </a:rPr>
              <a:t>easy to learn</a:t>
            </a:r>
            <a:r>
              <a:rPr lang="en-US" sz="1200" dirty="0" smtClean="0">
                <a:effectLst/>
                <a:latin typeface="Times New Roman"/>
                <a:ea typeface="Calibri"/>
                <a:cs typeface="Times New Roman"/>
              </a:rPr>
              <a:t> and has a </a:t>
            </a:r>
            <a:r>
              <a:rPr lang="en-US" sz="1200" u="none" strike="noStrike" dirty="0" smtClean="0">
                <a:solidFill>
                  <a:srgbClr val="0000FF"/>
                </a:solidFill>
                <a:effectLst/>
                <a:latin typeface="Times New Roman"/>
                <a:ea typeface="Calibri"/>
                <a:cs typeface="Times New Roman"/>
                <a:hlinkClick r:id="rId4"/>
              </a:rPr>
              <a:t>tiny footprint with lightning fast performance</a:t>
            </a:r>
            <a:r>
              <a:rPr lang="en-US" sz="1200" dirty="0" smtClean="0">
                <a:effectLst/>
                <a:latin typeface="Times New Roman"/>
                <a:ea typeface="Calibri"/>
                <a:cs typeface="Times New Roman"/>
              </a:rPr>
              <a:t>. </a:t>
            </a:r>
            <a:r>
              <a:rPr lang="en-US" sz="1200" dirty="0" err="1" smtClean="0">
                <a:solidFill>
                  <a:srgbClr val="222222"/>
                </a:solidFill>
                <a:effectLst/>
                <a:latin typeface="Times New Roman"/>
                <a:ea typeface="Calibri"/>
                <a:cs typeface="Times New Roman"/>
              </a:rPr>
              <a:t>ReQtest</a:t>
            </a:r>
            <a:r>
              <a:rPr lang="en-US" sz="1200" dirty="0" smtClean="0">
                <a:solidFill>
                  <a:srgbClr val="222222"/>
                </a:solidFill>
                <a:effectLst/>
                <a:latin typeface="Times New Roman"/>
                <a:ea typeface="Calibri"/>
                <a:cs typeface="Times New Roman"/>
              </a:rPr>
              <a:t> will be used for to platform testing. It is easily accessible form any place and therefore suitable for a wide rage market test.  Wix.com will be employed for production of the online shop.</a:t>
            </a:r>
            <a:endParaRPr lang="en-US" sz="1100" dirty="0" smtClean="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5</a:t>
            </a:fld>
            <a:endParaRPr lang="en-US"/>
          </a:p>
        </p:txBody>
      </p:sp>
    </p:spTree>
    <p:extLst>
      <p:ext uri="{BB962C8B-B14F-4D97-AF65-F5344CB8AC3E}">
        <p14:creationId xmlns:p14="http://schemas.microsoft.com/office/powerpoint/2010/main" val="1113617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listed</a:t>
            </a:r>
            <a:r>
              <a:rPr lang="en-US" baseline="0" dirty="0" smtClean="0"/>
              <a:t> steps will guide the company form the roll out stage to the completion of the online jewelry marketing project. The steps also go on to guide the company through the after-completion activities of the project. </a:t>
            </a:r>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6</a:t>
            </a:fld>
            <a:endParaRPr lang="en-US"/>
          </a:p>
        </p:txBody>
      </p:sp>
    </p:spTree>
    <p:extLst>
      <p:ext uri="{BB962C8B-B14F-4D97-AF65-F5344CB8AC3E}">
        <p14:creationId xmlns:p14="http://schemas.microsoft.com/office/powerpoint/2010/main" val="2097988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The companies</a:t>
            </a:r>
            <a:r>
              <a:rPr lang="en-US" baseline="0" dirty="0" smtClean="0"/>
              <a:t> design team will need to produce the following documents before the project can be launched; </a:t>
            </a:r>
          </a:p>
          <a:p>
            <a:pPr lvl="0"/>
            <a:r>
              <a:rPr lang="en-US" sz="1200" kern="1200" dirty="0" smtClean="0">
                <a:solidFill>
                  <a:schemeClr val="tx1"/>
                </a:solidFill>
                <a:effectLst/>
                <a:latin typeface="+mn-lt"/>
                <a:ea typeface="+mn-ea"/>
                <a:cs typeface="+mn-cs"/>
              </a:rPr>
              <a:t>System Design Document </a:t>
            </a:r>
          </a:p>
          <a:p>
            <a:pPr lvl="0"/>
            <a:r>
              <a:rPr lang="en-US" sz="1200" kern="1200" dirty="0" smtClean="0">
                <a:solidFill>
                  <a:schemeClr val="tx1"/>
                </a:solidFill>
                <a:effectLst/>
                <a:latin typeface="+mn-lt"/>
                <a:ea typeface="+mn-ea"/>
                <a:cs typeface="+mn-cs"/>
              </a:rPr>
              <a:t>Contract document for design project </a:t>
            </a:r>
          </a:p>
          <a:p>
            <a:pPr lvl="0"/>
            <a:r>
              <a:rPr lang="en-US" sz="1200" kern="1200" dirty="0" smtClean="0">
                <a:solidFill>
                  <a:schemeClr val="tx1"/>
                </a:solidFill>
                <a:effectLst/>
                <a:latin typeface="+mn-lt"/>
                <a:ea typeface="+mn-ea"/>
                <a:cs typeface="+mn-cs"/>
              </a:rPr>
              <a:t>Design Brief </a:t>
            </a:r>
          </a:p>
          <a:p>
            <a:pPr lvl="0"/>
            <a:r>
              <a:rPr lang="en-US" sz="1200" kern="1200" dirty="0" smtClean="0">
                <a:solidFill>
                  <a:schemeClr val="tx1"/>
                </a:solidFill>
                <a:effectLst/>
                <a:latin typeface="+mn-lt"/>
                <a:ea typeface="+mn-ea"/>
                <a:cs typeface="+mn-cs"/>
              </a:rPr>
              <a:t>Security Plan </a:t>
            </a:r>
          </a:p>
          <a:p>
            <a:pPr lvl="0"/>
            <a:r>
              <a:rPr lang="en-US" sz="1200" kern="1200" dirty="0" smtClean="0">
                <a:solidFill>
                  <a:schemeClr val="tx1"/>
                </a:solidFill>
                <a:effectLst/>
                <a:latin typeface="+mn-lt"/>
                <a:ea typeface="+mn-ea"/>
                <a:cs typeface="+mn-cs"/>
              </a:rPr>
              <a:t>Database design</a:t>
            </a: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7</a:t>
            </a:fld>
            <a:endParaRPr lang="en-US"/>
          </a:p>
        </p:txBody>
      </p:sp>
    </p:spTree>
    <p:extLst>
      <p:ext uri="{BB962C8B-B14F-4D97-AF65-F5344CB8AC3E}">
        <p14:creationId xmlns:p14="http://schemas.microsoft.com/office/powerpoint/2010/main" val="3172784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The company will face various risk while undertaking the online jewelry</a:t>
            </a:r>
            <a:r>
              <a:rPr lang="en-US" baseline="0" dirty="0" smtClean="0"/>
              <a:t> marketing project. These include: </a:t>
            </a:r>
          </a:p>
          <a:p>
            <a:pPr lvl="0"/>
            <a:r>
              <a:rPr lang="en-US" sz="1200" kern="1200" dirty="0" smtClean="0">
                <a:solidFill>
                  <a:schemeClr val="tx1"/>
                </a:solidFill>
                <a:effectLst/>
                <a:latin typeface="+mn-lt"/>
                <a:ea typeface="+mn-ea"/>
                <a:cs typeface="+mn-cs"/>
              </a:rPr>
              <a:t>Conflict</a:t>
            </a:r>
          </a:p>
          <a:p>
            <a:pPr lvl="0"/>
            <a:r>
              <a:rPr lang="en-US" sz="1200" kern="1200" dirty="0" smtClean="0">
                <a:solidFill>
                  <a:schemeClr val="tx1"/>
                </a:solidFill>
                <a:effectLst/>
                <a:latin typeface="+mn-lt"/>
                <a:ea typeface="+mn-ea"/>
                <a:cs typeface="+mn-cs"/>
              </a:rPr>
              <a:t>Lateness or incompletion of project </a:t>
            </a:r>
          </a:p>
          <a:p>
            <a:pPr lvl="0"/>
            <a:r>
              <a:rPr lang="en-US" sz="1200" kern="1200" dirty="0" smtClean="0">
                <a:solidFill>
                  <a:schemeClr val="tx1"/>
                </a:solidFill>
                <a:effectLst/>
                <a:latin typeface="+mn-lt"/>
                <a:ea typeface="+mn-ea"/>
                <a:cs typeface="+mn-cs"/>
              </a:rPr>
              <a:t>Insufficient resources </a:t>
            </a:r>
          </a:p>
          <a:p>
            <a:pPr lvl="0"/>
            <a:r>
              <a:rPr lang="en-US" sz="1200" kern="1200" dirty="0" smtClean="0">
                <a:solidFill>
                  <a:schemeClr val="tx1"/>
                </a:solidFill>
                <a:effectLst/>
                <a:latin typeface="+mn-lt"/>
                <a:ea typeface="+mn-ea"/>
                <a:cs typeface="+mn-cs"/>
              </a:rPr>
              <a:t>Indecision </a:t>
            </a:r>
          </a:p>
          <a:p>
            <a:pPr lvl="0"/>
            <a:r>
              <a:rPr lang="en-US" sz="1200" kern="1200" dirty="0" smtClean="0">
                <a:solidFill>
                  <a:schemeClr val="tx1"/>
                </a:solidFill>
                <a:effectLst/>
                <a:latin typeface="+mn-lt"/>
                <a:ea typeface="+mn-ea"/>
                <a:cs typeface="+mn-cs"/>
              </a:rPr>
              <a:t>Ineffective communication</a:t>
            </a: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8</a:t>
            </a:fld>
            <a:endParaRPr lang="en-US"/>
          </a:p>
        </p:txBody>
      </p:sp>
    </p:spTree>
    <p:extLst>
      <p:ext uri="{BB962C8B-B14F-4D97-AF65-F5344CB8AC3E}">
        <p14:creationId xmlns:p14="http://schemas.microsoft.com/office/powerpoint/2010/main" val="2853380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The company</a:t>
            </a:r>
            <a:r>
              <a:rPr lang="en-US" baseline="0" dirty="0" smtClean="0"/>
              <a:t> will follow laid out procedures to mitigate the risk that it will face in the project. The procedures will entail; </a:t>
            </a:r>
          </a:p>
          <a:p>
            <a:pPr lvl="0"/>
            <a:r>
              <a:rPr lang="en-US" sz="1200" kern="1200" dirty="0" smtClean="0">
                <a:solidFill>
                  <a:schemeClr val="tx1"/>
                </a:solidFill>
                <a:effectLst/>
                <a:latin typeface="+mn-lt"/>
                <a:ea typeface="+mn-ea"/>
                <a:cs typeface="+mn-cs"/>
              </a:rPr>
              <a:t>Clear conflict management and resolution process </a:t>
            </a:r>
          </a:p>
          <a:p>
            <a:pPr lvl="0"/>
            <a:r>
              <a:rPr lang="en-US" sz="1200" kern="1200" dirty="0" smtClean="0">
                <a:solidFill>
                  <a:schemeClr val="tx1"/>
                </a:solidFill>
                <a:effectLst/>
                <a:latin typeface="+mn-lt"/>
                <a:ea typeface="+mn-ea"/>
                <a:cs typeface="+mn-cs"/>
              </a:rPr>
              <a:t>Clear project management strategies </a:t>
            </a:r>
          </a:p>
          <a:p>
            <a:pPr lvl="0"/>
            <a:r>
              <a:rPr lang="en-US" sz="1200" kern="1200" dirty="0" smtClean="0">
                <a:solidFill>
                  <a:schemeClr val="tx1"/>
                </a:solidFill>
                <a:effectLst/>
                <a:latin typeface="+mn-lt"/>
                <a:ea typeface="+mn-ea"/>
                <a:cs typeface="+mn-cs"/>
              </a:rPr>
              <a:t>Project performance management and tracking strategies </a:t>
            </a:r>
          </a:p>
          <a:p>
            <a:pPr lvl="0"/>
            <a:r>
              <a:rPr lang="en-US" sz="1200" kern="1200" dirty="0" smtClean="0">
                <a:solidFill>
                  <a:schemeClr val="tx1"/>
                </a:solidFill>
                <a:effectLst/>
                <a:latin typeface="+mn-lt"/>
                <a:ea typeface="+mn-ea"/>
                <a:cs typeface="+mn-cs"/>
              </a:rPr>
              <a:t>Clear leadership, occupational roles and decision making structure</a:t>
            </a:r>
          </a:p>
          <a:p>
            <a:pPr lvl="0"/>
            <a:r>
              <a:rPr lang="en-US" sz="1200" kern="1200" dirty="0" smtClean="0">
                <a:solidFill>
                  <a:schemeClr val="tx1"/>
                </a:solidFill>
                <a:effectLst/>
                <a:latin typeface="+mn-lt"/>
                <a:ea typeface="+mn-ea"/>
                <a:cs typeface="+mn-cs"/>
              </a:rPr>
              <a:t>Effective communication</a:t>
            </a: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9</a:t>
            </a:fld>
            <a:endParaRPr lang="en-US"/>
          </a:p>
        </p:txBody>
      </p:sp>
    </p:spTree>
    <p:extLst>
      <p:ext uri="{BB962C8B-B14F-4D97-AF65-F5344CB8AC3E}">
        <p14:creationId xmlns:p14="http://schemas.microsoft.com/office/powerpoint/2010/main" val="3309961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The company</a:t>
            </a:r>
            <a:r>
              <a:rPr lang="en-US" baseline="0" dirty="0" smtClean="0"/>
              <a:t> will need a pool of skills to successfully comate the project including skills as: </a:t>
            </a:r>
          </a:p>
          <a:p>
            <a:pPr lvl="0"/>
            <a:r>
              <a:rPr lang="en-US" sz="1200" kern="1200" dirty="0" smtClean="0">
                <a:solidFill>
                  <a:schemeClr val="tx1"/>
                </a:solidFill>
                <a:effectLst/>
                <a:latin typeface="+mn-lt"/>
                <a:ea typeface="+mn-ea"/>
                <a:cs typeface="+mn-cs"/>
              </a:rPr>
              <a:t>Project management </a:t>
            </a:r>
          </a:p>
          <a:p>
            <a:pPr lvl="0"/>
            <a:r>
              <a:rPr lang="en-US" sz="1200" kern="1200" dirty="0" smtClean="0">
                <a:solidFill>
                  <a:schemeClr val="tx1"/>
                </a:solidFill>
                <a:effectLst/>
                <a:latin typeface="+mn-lt"/>
                <a:ea typeface="+mn-ea"/>
                <a:cs typeface="+mn-cs"/>
              </a:rPr>
              <a:t>Source Coding </a:t>
            </a:r>
          </a:p>
          <a:p>
            <a:pPr lvl="0"/>
            <a:r>
              <a:rPr lang="en-US" sz="1200" kern="1200" dirty="0" smtClean="0">
                <a:solidFill>
                  <a:schemeClr val="tx1"/>
                </a:solidFill>
                <a:effectLst/>
                <a:latin typeface="+mn-lt"/>
                <a:ea typeface="+mn-ea"/>
                <a:cs typeface="+mn-cs"/>
              </a:rPr>
              <a:t>Human resource management </a:t>
            </a:r>
          </a:p>
          <a:p>
            <a:pPr lvl="0"/>
            <a:r>
              <a:rPr lang="en-US" sz="1200" kern="1200" dirty="0" smtClean="0">
                <a:solidFill>
                  <a:schemeClr val="tx1"/>
                </a:solidFill>
                <a:effectLst/>
                <a:latin typeface="+mn-lt"/>
                <a:ea typeface="+mn-ea"/>
                <a:cs typeface="+mn-cs"/>
              </a:rPr>
              <a:t>Marketing </a:t>
            </a:r>
          </a:p>
          <a:p>
            <a:pPr lvl="0"/>
            <a:r>
              <a:rPr lang="en-US" sz="1200" kern="1200" dirty="0" smtClean="0">
                <a:solidFill>
                  <a:schemeClr val="tx1"/>
                </a:solidFill>
                <a:effectLst/>
                <a:latin typeface="+mn-lt"/>
                <a:ea typeface="+mn-ea"/>
                <a:cs typeface="+mn-cs"/>
              </a:rPr>
              <a:t>Sales and supply management </a:t>
            </a:r>
          </a:p>
          <a:p>
            <a:pPr lvl="0"/>
            <a:r>
              <a:rPr lang="en-US" sz="1200" kern="1200" dirty="0" smtClean="0">
                <a:solidFill>
                  <a:schemeClr val="tx1"/>
                </a:solidFill>
                <a:effectLst/>
                <a:latin typeface="+mn-lt"/>
                <a:ea typeface="+mn-ea"/>
                <a:cs typeface="+mn-cs"/>
              </a:rPr>
              <a:t>Customer service </a:t>
            </a:r>
          </a:p>
          <a:p>
            <a:pPr lvl="0"/>
            <a:r>
              <a:rPr lang="en-US" sz="1200" kern="1200" dirty="0" smtClean="0">
                <a:solidFill>
                  <a:schemeClr val="tx1"/>
                </a:solidFill>
                <a:effectLst/>
                <a:latin typeface="+mn-lt"/>
                <a:ea typeface="+mn-ea"/>
                <a:cs typeface="+mn-cs"/>
              </a:rPr>
              <a:t>Web Content creation and designing</a:t>
            </a: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10</a:t>
            </a:fld>
            <a:endParaRPr lang="en-US"/>
          </a:p>
        </p:txBody>
      </p:sp>
    </p:spTree>
    <p:extLst>
      <p:ext uri="{BB962C8B-B14F-4D97-AF65-F5344CB8AC3E}">
        <p14:creationId xmlns:p14="http://schemas.microsoft.com/office/powerpoint/2010/main" val="2511116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289175"/>
          </a:xfrm>
        </p:spPr>
        <p:txBody>
          <a:bodyPr/>
          <a:lstStyle/>
          <a:p>
            <a:r>
              <a:rPr lang="en-US" dirty="0" smtClean="0">
                <a:latin typeface="Times New Roman" panose="02020603050405020304" pitchFamily="18" charset="0"/>
                <a:cs typeface="Times New Roman" panose="02020603050405020304" pitchFamily="18" charset="0"/>
              </a:rPr>
              <a:t>ONLINE JEWELERY MARKETING COMPANY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7825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Description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company project is aimed at marketing inexpensive jewelry </a:t>
            </a:r>
            <a:r>
              <a:rPr lang="en-US" dirty="0" smtClean="0">
                <a:latin typeface="Times New Roman" panose="02020603050405020304" pitchFamily="18" charset="0"/>
                <a:cs typeface="Times New Roman" panose="02020603050405020304" pitchFamily="18" charset="0"/>
              </a:rPr>
              <a:t>online.</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project targets low income consumers of </a:t>
            </a:r>
            <a:r>
              <a:rPr lang="en-US" dirty="0" smtClean="0">
                <a:latin typeface="Times New Roman" panose="02020603050405020304" pitchFamily="18" charset="0"/>
                <a:cs typeface="Times New Roman" panose="02020603050405020304" pitchFamily="18" charset="0"/>
              </a:rPr>
              <a:t>jewelry.</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Generate income through online advertising and commission on purchase or order.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2541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Scope and </a:t>
            </a:r>
            <a:r>
              <a:rPr lang="en-US" dirty="0" smtClean="0">
                <a:latin typeface="Times New Roman" panose="02020603050405020304" pitchFamily="18" charset="0"/>
                <a:cs typeface="Times New Roman" panose="02020603050405020304" pitchFamily="18" charset="0"/>
              </a:rPr>
              <a:t>justification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Online jewelry marketplace is a billion dollar </a:t>
            </a:r>
            <a:r>
              <a:rPr lang="en-US" dirty="0" smtClean="0">
                <a:latin typeface="Times New Roman" panose="02020603050405020304" pitchFamily="18" charset="0"/>
                <a:cs typeface="Times New Roman" panose="02020603050405020304" pitchFamily="18" charset="0"/>
              </a:rPr>
              <a:t>industry</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Consumer are increasingly using online platforms to shop as it is </a:t>
            </a:r>
            <a:r>
              <a:rPr lang="en-US" dirty="0">
                <a:latin typeface="Times New Roman" panose="02020603050405020304" pitchFamily="18" charset="0"/>
                <a:cs typeface="Times New Roman" panose="02020603050405020304" pitchFamily="18" charset="0"/>
              </a:rPr>
              <a:t>more cost effective, saves time, and avoids crowds in </a:t>
            </a:r>
            <a:r>
              <a:rPr lang="en-US" dirty="0" smtClean="0">
                <a:latin typeface="Times New Roman" panose="02020603050405020304" pitchFamily="18" charset="0"/>
                <a:cs typeface="Times New Roman" panose="02020603050405020304" pitchFamily="18" charset="0"/>
              </a:rPr>
              <a:t>stores. </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company scope is the global market targeting low income consumers who make majority segment of the market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013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Design tool and Methodology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company will outsource ecommerce web development to </a:t>
            </a:r>
            <a:r>
              <a:rPr lang="en-US" dirty="0" err="1" smtClean="0">
                <a:latin typeface="Times New Roman" panose="02020603050405020304" pitchFamily="18" charset="0"/>
                <a:cs typeface="Times New Roman" panose="02020603050405020304" pitchFamily="18" charset="0"/>
              </a:rPr>
              <a:t>Wix</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ecommerce.</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is best suited for small stores and start up online stores.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company will employ the incremental approach development </a:t>
            </a:r>
            <a:r>
              <a:rPr lang="en-US" dirty="0" smtClean="0">
                <a:latin typeface="Times New Roman" panose="02020603050405020304" pitchFamily="18" charset="0"/>
                <a:cs typeface="Times New Roman" panose="02020603050405020304" pitchFamily="18" charset="0"/>
              </a:rPr>
              <a:t>methodology.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Effectively utility of limited resources of a start-up to ensure sustainable </a:t>
            </a:r>
            <a:r>
              <a:rPr lang="en-US" dirty="0" smtClean="0">
                <a:latin typeface="Times New Roman" panose="02020603050405020304" pitchFamily="18" charset="0"/>
                <a:cs typeface="Times New Roman" panose="02020603050405020304" pitchFamily="18" charset="0"/>
              </a:rPr>
              <a:t>growth.</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6097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Development Test &amp; Production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Git</a:t>
            </a:r>
            <a:r>
              <a:rPr lang="en-US" dirty="0" smtClean="0">
                <a:latin typeface="Times New Roman" panose="02020603050405020304" pitchFamily="18" charset="0"/>
                <a:cs typeface="Times New Roman" panose="02020603050405020304" pitchFamily="18" charset="0"/>
              </a:rPr>
              <a:t> will be used for developments to ensure synchronized development of the online </a:t>
            </a:r>
            <a:r>
              <a:rPr lang="en-US" dirty="0" smtClean="0">
                <a:latin typeface="Times New Roman" panose="02020603050405020304" pitchFamily="18" charset="0"/>
                <a:cs typeface="Times New Roman" panose="02020603050405020304" pitchFamily="18" charset="0"/>
              </a:rPr>
              <a:t>platform.</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ReQtest</a:t>
            </a:r>
            <a:r>
              <a:rPr lang="en-US" dirty="0" smtClean="0">
                <a:latin typeface="Times New Roman" panose="02020603050405020304" pitchFamily="18" charset="0"/>
                <a:cs typeface="Times New Roman" panose="02020603050405020304" pitchFamily="18" charset="0"/>
              </a:rPr>
              <a:t> will be used for to platform </a:t>
            </a:r>
            <a:r>
              <a:rPr lang="en-US" dirty="0" smtClean="0">
                <a:latin typeface="Times New Roman" panose="02020603050405020304" pitchFamily="18" charset="0"/>
                <a:cs typeface="Times New Roman" panose="02020603050405020304" pitchFamily="18" charset="0"/>
              </a:rPr>
              <a:t>testing.</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Wix.com will be employed for production of the online </a:t>
            </a:r>
            <a:r>
              <a:rPr lang="en-US" dirty="0" smtClean="0">
                <a:latin typeface="Times New Roman" panose="02020603050405020304" pitchFamily="18" charset="0"/>
                <a:cs typeface="Times New Roman" panose="02020603050405020304" pitchFamily="18" charset="0"/>
              </a:rPr>
              <a:t>shop.</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1571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STEPS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numCol="2">
            <a:normAutofit fontScale="62500" lnSpcReduction="20000"/>
          </a:bodyPr>
          <a:lstStyle/>
          <a:p>
            <a:r>
              <a:rPr lang="en-US" b="1" dirty="0">
                <a:latin typeface="Times New Roman" panose="02020603050405020304" pitchFamily="18" charset="0"/>
                <a:cs typeface="Times New Roman" panose="02020603050405020304" pitchFamily="18" charset="0"/>
              </a:rPr>
              <a:t>ONLINE SHOPPING APPLICATION</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HOME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CLOTHING PAGE ( PR0DUCTS)</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ORDER US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CONTACT US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ABOUT US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TRACK FOR ADMIN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REGISTER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LOGIN</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ADMIN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ORDER VIEW FOR USER</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PAYPAL FOR PAYMENT</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SUCCESS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FAILED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DATA MANAGEMENT</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DATA DESCRIPTION</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DATA OBJECTS</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DATA TABLE DIAGRAM</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RELATIONSHIPS</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NON-FUNCTIONAL / OPERATIONAL REQUIREMENTS</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SECURITY</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EFFICIENCY AND MAINTAINABLITY</a:t>
            </a: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3409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Documentation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System Design Document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Contract document for design project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Design Brief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Security Plan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Database design</a:t>
            </a:r>
          </a:p>
          <a:p>
            <a:pPr marL="0" indent="0">
              <a:buNone/>
            </a:pPr>
            <a:r>
              <a:rPr lang="en-US" dirty="0" smtClean="0"/>
              <a:t> </a:t>
            </a:r>
            <a:endParaRPr lang="en-US" dirty="0"/>
          </a:p>
        </p:txBody>
      </p:sp>
    </p:spTree>
    <p:extLst>
      <p:ext uri="{BB962C8B-B14F-4D97-AF65-F5344CB8AC3E}">
        <p14:creationId xmlns:p14="http://schemas.microsoft.com/office/powerpoint/2010/main" val="2608783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Risks and Issues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Conflict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Lateness </a:t>
            </a:r>
            <a:r>
              <a:rPr lang="en-US" dirty="0" smtClean="0">
                <a:latin typeface="Times New Roman" panose="02020603050405020304" pitchFamily="18" charset="0"/>
                <a:cs typeface="Times New Roman" panose="02020603050405020304" pitchFamily="18" charset="0"/>
              </a:rPr>
              <a:t>or incompletion of project </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Insufficient resources </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Indecision </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Ineffective communication</a:t>
            </a:r>
          </a:p>
          <a:p>
            <a:pPr marL="0" indent="0">
              <a:buNone/>
            </a:pPr>
            <a:endParaRPr lang="en-US" dirty="0" smtClean="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2915197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Risk mitigation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Clear conflict management and resolution </a:t>
            </a:r>
            <a:r>
              <a:rPr lang="en-US" dirty="0" smtClean="0">
                <a:latin typeface="Times New Roman" panose="02020603050405020304" pitchFamily="18" charset="0"/>
                <a:cs typeface="Times New Roman" panose="02020603050405020304" pitchFamily="18" charset="0"/>
              </a:rPr>
              <a:t>process.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Clear project management </a:t>
            </a:r>
            <a:r>
              <a:rPr lang="en-US" dirty="0" smtClean="0">
                <a:latin typeface="Times New Roman" panose="02020603050405020304" pitchFamily="18" charset="0"/>
                <a:cs typeface="Times New Roman" panose="02020603050405020304" pitchFamily="18" charset="0"/>
              </a:rPr>
              <a:t>strategies.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roject performance management and tracking </a:t>
            </a:r>
            <a:r>
              <a:rPr lang="en-US" dirty="0" smtClean="0">
                <a:latin typeface="Times New Roman" panose="02020603050405020304" pitchFamily="18" charset="0"/>
                <a:cs typeface="Times New Roman" panose="02020603050405020304" pitchFamily="18" charset="0"/>
              </a:rPr>
              <a:t>strategies.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Clear leadership, occupational roles  and decision making </a:t>
            </a:r>
            <a:r>
              <a:rPr lang="en-US" dirty="0" smtClean="0">
                <a:latin typeface="Times New Roman" panose="02020603050405020304" pitchFamily="18" charset="0"/>
                <a:cs typeface="Times New Roman" panose="02020603050405020304" pitchFamily="18" charset="0"/>
              </a:rPr>
              <a:t>structure.</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Effective communication </a:t>
            </a:r>
            <a:r>
              <a:rPr lang="en-US" dirty="0" smtClean="0">
                <a:latin typeface="Times New Roman" panose="02020603050405020304" pitchFamily="18" charset="0"/>
                <a:cs typeface="Times New Roman" panose="02020603050405020304" pitchFamily="18" charset="0"/>
              </a:rPr>
              <a:t>management.</a:t>
            </a:r>
            <a:r>
              <a:rPr lang="en-US" dirty="0" smtClean="0"/>
              <a:t> </a:t>
            </a: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8330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Skills required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Project management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Source Coding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Human resource management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Marketing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Sales and supply management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Customer service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Web Content creation and designing</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525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marL="0" indent="0">
              <a:buNone/>
            </a:pPr>
            <a:r>
              <a:rPr lang="en-US" dirty="0">
                <a:latin typeface="Times New Roman" panose="02020603050405020304" pitchFamily="18" charset="0"/>
                <a:cs typeface="Times New Roman" panose="02020603050405020304" pitchFamily="18" charset="0"/>
              </a:rPr>
              <a:t>Cho, V., &amp; Lau, C. (2014). An integrative framework for customizations on satisfaction: the case of an online jewelry business in China. </a:t>
            </a:r>
            <a:r>
              <a:rPr lang="en-US" i="1" dirty="0">
                <a:latin typeface="Times New Roman" panose="02020603050405020304" pitchFamily="18" charset="0"/>
                <a:cs typeface="Times New Roman" panose="02020603050405020304" pitchFamily="18" charset="0"/>
              </a:rPr>
              <a:t>Journal of Service Science and Management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7</a:t>
            </a:r>
            <a:r>
              <a:rPr lang="en-US" dirty="0">
                <a:latin typeface="Times New Roman" panose="02020603050405020304" pitchFamily="18" charset="0"/>
                <a:cs typeface="Times New Roman" panose="02020603050405020304" pitchFamily="18" charset="0"/>
              </a:rPr>
              <a:t>(02), 165</a:t>
            </a:r>
            <a:r>
              <a:rPr lang="en-US" dirty="0" smtClean="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Ciptawilangga</a:t>
            </a:r>
            <a:r>
              <a:rPr lang="en-US" dirty="0">
                <a:latin typeface="Times New Roman" panose="02020603050405020304" pitchFamily="18" charset="0"/>
                <a:cs typeface="Times New Roman" panose="02020603050405020304" pitchFamily="18" charset="0"/>
              </a:rPr>
              <a:t>, Y. (2010). </a:t>
            </a:r>
            <a:r>
              <a:rPr lang="en-US" i="1" dirty="0">
                <a:latin typeface="Times New Roman" panose="02020603050405020304" pitchFamily="18" charset="0"/>
                <a:cs typeface="Times New Roman" panose="02020603050405020304" pitchFamily="18" charset="0"/>
              </a:rPr>
              <a:t>U.S. Patent Application No. 12/474,202</a:t>
            </a:r>
            <a:r>
              <a:rPr lang="en-US" dirty="0" smtClean="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Ebster</a:t>
            </a:r>
            <a:r>
              <a:rPr lang="en-US" dirty="0">
                <a:latin typeface="Times New Roman" panose="02020603050405020304" pitchFamily="18" charset="0"/>
                <a:cs typeface="Times New Roman" panose="02020603050405020304" pitchFamily="18" charset="0"/>
              </a:rPr>
              <a:t>, C. (2011). </a:t>
            </a:r>
            <a:r>
              <a:rPr lang="en-US" i="1" dirty="0">
                <a:latin typeface="Times New Roman" panose="02020603050405020304" pitchFamily="18" charset="0"/>
                <a:cs typeface="Times New Roman" panose="02020603050405020304" pitchFamily="18" charset="0"/>
              </a:rPr>
              <a:t>Store design and visual merchandising: creating store space that encourages buying</a:t>
            </a:r>
            <a:r>
              <a:rPr lang="en-US" dirty="0">
                <a:latin typeface="Times New Roman" panose="02020603050405020304" pitchFamily="18" charset="0"/>
                <a:cs typeface="Times New Roman" panose="02020603050405020304" pitchFamily="18" charset="0"/>
              </a:rPr>
              <a:t>. Business Expert Press</a:t>
            </a:r>
            <a:r>
              <a:rPr lang="en-US" dirty="0" smtClean="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Lutnick</a:t>
            </a:r>
            <a:r>
              <a:rPr lang="en-US" dirty="0">
                <a:latin typeface="Times New Roman" panose="02020603050405020304" pitchFamily="18" charset="0"/>
                <a:cs typeface="Times New Roman" panose="02020603050405020304" pitchFamily="18" charset="0"/>
              </a:rPr>
              <a:t>, H., Tam, S., Watkins, B., Klein, M., Klein, J., &amp; Berg, A. (2015). </a:t>
            </a:r>
            <a:r>
              <a:rPr lang="en-US" i="1" dirty="0">
                <a:latin typeface="Times New Roman" panose="02020603050405020304" pitchFamily="18" charset="0"/>
                <a:cs typeface="Times New Roman" panose="02020603050405020304" pitchFamily="18" charset="0"/>
              </a:rPr>
              <a:t>U.S. Patent Application No. 14/676,809</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6650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TotalTime>
  <Words>864</Words>
  <Application>Microsoft Office PowerPoint</Application>
  <PresentationFormat>On-screen Show (4:3)</PresentationFormat>
  <Paragraphs>123</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ONLINE JEWELERY MARKETING COMPANY </vt:lpstr>
      <vt:lpstr>Description</vt:lpstr>
      <vt:lpstr>Scope and justification </vt:lpstr>
      <vt:lpstr>Design tool and Methodology </vt:lpstr>
      <vt:lpstr>Development Test &amp; Production</vt:lpstr>
      <vt:lpstr>STEPS </vt:lpstr>
      <vt:lpstr>Documentation </vt:lpstr>
      <vt:lpstr>Risks and Issues </vt:lpstr>
      <vt:lpstr>Risk mitigation </vt:lpstr>
      <vt:lpstr>Skills required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JEWELERY MARKETING COMPANY</dc:title>
  <dc:creator>brio</dc:creator>
  <cp:lastModifiedBy>vini</cp:lastModifiedBy>
  <cp:revision>12</cp:revision>
  <dcterms:created xsi:type="dcterms:W3CDTF">2006-08-16T00:00:00Z</dcterms:created>
  <dcterms:modified xsi:type="dcterms:W3CDTF">2018-01-28T08:42:25Z</dcterms:modified>
</cp:coreProperties>
</file>